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36" r:id="rId2"/>
    <p:sldId id="350" r:id="rId3"/>
    <p:sldId id="362" r:id="rId4"/>
    <p:sldId id="417" r:id="rId5"/>
    <p:sldId id="418" r:id="rId6"/>
    <p:sldId id="419" r:id="rId7"/>
    <p:sldId id="420" r:id="rId8"/>
    <p:sldId id="468" r:id="rId9"/>
    <p:sldId id="421" r:id="rId10"/>
    <p:sldId id="422" r:id="rId11"/>
    <p:sldId id="423" r:id="rId12"/>
    <p:sldId id="424" r:id="rId13"/>
    <p:sldId id="470" r:id="rId14"/>
    <p:sldId id="425" r:id="rId15"/>
    <p:sldId id="426" r:id="rId16"/>
    <p:sldId id="427" r:id="rId17"/>
    <p:sldId id="428" r:id="rId18"/>
    <p:sldId id="429" r:id="rId19"/>
    <p:sldId id="469" r:id="rId20"/>
    <p:sldId id="370" r:id="rId21"/>
    <p:sldId id="432" r:id="rId22"/>
    <p:sldId id="433" r:id="rId23"/>
    <p:sldId id="434" r:id="rId24"/>
    <p:sldId id="435" r:id="rId25"/>
    <p:sldId id="436" r:id="rId26"/>
    <p:sldId id="437" r:id="rId27"/>
    <p:sldId id="443" r:id="rId28"/>
    <p:sldId id="438" r:id="rId29"/>
    <p:sldId id="439" r:id="rId30"/>
    <p:sldId id="440" r:id="rId31"/>
    <p:sldId id="441" r:id="rId32"/>
    <p:sldId id="472" r:id="rId33"/>
    <p:sldId id="473" r:id="rId34"/>
    <p:sldId id="474" r:id="rId35"/>
    <p:sldId id="475" r:id="rId36"/>
    <p:sldId id="471" r:id="rId37"/>
    <p:sldId id="444" r:id="rId38"/>
    <p:sldId id="445" r:id="rId39"/>
    <p:sldId id="446" r:id="rId40"/>
    <p:sldId id="447" r:id="rId41"/>
    <p:sldId id="448" r:id="rId42"/>
    <p:sldId id="449" r:id="rId43"/>
    <p:sldId id="456" r:id="rId44"/>
    <p:sldId id="451" r:id="rId45"/>
    <p:sldId id="482" r:id="rId46"/>
    <p:sldId id="483" r:id="rId47"/>
    <p:sldId id="485" r:id="rId48"/>
    <p:sldId id="484" r:id="rId49"/>
    <p:sldId id="486" r:id="rId50"/>
    <p:sldId id="480" r:id="rId51"/>
    <p:sldId id="450" r:id="rId52"/>
    <p:sldId id="487" r:id="rId53"/>
    <p:sldId id="488" r:id="rId54"/>
    <p:sldId id="452" r:id="rId55"/>
    <p:sldId id="490" r:id="rId56"/>
    <p:sldId id="491" r:id="rId57"/>
    <p:sldId id="492" r:id="rId58"/>
    <p:sldId id="493" r:id="rId59"/>
    <p:sldId id="476" r:id="rId60"/>
    <p:sldId id="455" r:id="rId61"/>
    <p:sldId id="454" r:id="rId62"/>
    <p:sldId id="478" r:id="rId63"/>
    <p:sldId id="477" r:id="rId64"/>
    <p:sldId id="479" r:id="rId65"/>
    <p:sldId id="495" r:id="rId66"/>
    <p:sldId id="461" r:id="rId67"/>
    <p:sldId id="462" r:id="rId68"/>
    <p:sldId id="496" r:id="rId6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igante" initials="MG" lastIdx="5" clrIdx="0"/>
  <p:cmAuthor id="2" name="Brooks Kenny" initials="BK" lastIdx="1" clrIdx="1"/>
  <p:cmAuthor id="3" name="Brooks Kenny" initials="BK [2]" lastIdx="1" clrIdx="2"/>
  <p:cmAuthor id="4" name="Brooks Kenny" initials="BK [3]" lastIdx="1" clrIdx="3"/>
  <p:cmAuthor id="5" name="Brooks Kenny" initials="BK [4]" lastIdx="1" clrIdx="4"/>
  <p:cmAuthor id="6" name="Brooks Kenny" initials="BK [5]" lastIdx="1" clrIdx="5"/>
  <p:cmAuthor id="7" name="Brooks Kenny" initials="BK [6]" lastIdx="1" clrIdx="6"/>
  <p:cmAuthor id="8" name="Brooks Kenny" initials="BK [7]" lastIdx="1" clrIdx="7"/>
  <p:cmAuthor id="9" name="Brooks Kenny" initials="BK [8]" lastIdx="1" clrIdx="8"/>
  <p:cmAuthor id="10" name="Brooks Kenny" initials="BK [9]" lastIdx="1" clrIdx="9"/>
  <p:cmAuthor id="11" name="Brooks Kenny" initials="BK [10]" lastIdx="1" clrIdx="10"/>
  <p:cmAuthor id="12" name="Brooks Kenny" initials="BK [11]" lastIdx="1" clrIdx="11"/>
  <p:cmAuthor id="13" name="Brooks Kenny" initials="BK [12]" lastIdx="1" clrIdx="12"/>
  <p:cmAuthor id="14" name="Brooks Kenny" initials="BK [13]" lastIdx="1" clrIdx="13"/>
  <p:cmAuthor id="15" name="Brooks Kenny" initials="BK [14]" lastIdx="1" clrIdx="14"/>
  <p:cmAuthor id="16" name="Brooks Kenny" initials="BK [15]" lastIdx="1" clrIdx="15"/>
  <p:cmAuthor id="17" name="Brooks Kenny" initials="BK [16]" lastIdx="1" clrIdx="16"/>
  <p:cmAuthor id="18" name="Brooks Kenny" initials="BK [17]" lastIdx="1" clrIdx="17"/>
  <p:cmAuthor id="19" name="Brooks Kenny" initials="BK [18]" lastIdx="1" clrIdx="18"/>
  <p:cmAuthor id="20" name="Brooks Kenny" initials="BK [19]" lastIdx="1" clrIdx="19"/>
  <p:cmAuthor id="21" name="Brooks Kenny" initials="BK [20]" lastIdx="1" clrIdx="20"/>
  <p:cmAuthor id="22" name="Brooks Kenny" initials="BK [21]" lastIdx="1" clrIdx="21"/>
  <p:cmAuthor id="23" name="Brooks Kenny" initials="BK [22]" lastIdx="1" clrIdx="22"/>
  <p:cmAuthor id="24" name="Brooks Kenny" initials="BK [23]" lastIdx="1" clrIdx="23"/>
  <p:cmAuthor id="25" name="Brooks Kenny" initials="BK [24]" lastIdx="1" clrIdx="24"/>
  <p:cmAuthor id="26" name="Samuel Savin" initials="SS" lastIdx="2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142"/>
    <a:srgbClr val="A4D7E3"/>
    <a:srgbClr val="BCE2DF"/>
    <a:srgbClr val="F0F8FB"/>
    <a:srgbClr val="00C9F0"/>
    <a:srgbClr val="505A64"/>
    <a:srgbClr val="ED4143"/>
    <a:srgbClr val="0D7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57"/>
  </p:normalViewPr>
  <p:slideViewPr>
    <p:cSldViewPr snapToGrid="0" snapToObjects="1">
      <p:cViewPr varScale="1">
        <p:scale>
          <a:sx n="98" d="100"/>
          <a:sy n="98" d="100"/>
        </p:scale>
        <p:origin x="72" y="390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7AE71BEA-8CC9-4367-A423-F324E58BFB5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661FFE4-ACDF-4DE8-BC81-C701F04C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D9F60121-9A5B-4044-874B-99234C3CB368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2A6D0D72-FC11-445A-BB6F-84BB0520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6254702"/>
            <a:ext cx="914400" cy="2635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4702"/>
            <a:ext cx="91995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5222875" cy="434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54750" y="1828799"/>
            <a:ext cx="5238750" cy="4362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6254702"/>
            <a:ext cx="914400" cy="2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 userDrawn="1"/>
        </p:nvSpPr>
        <p:spPr>
          <a:xfrm>
            <a:off x="0" y="1584387"/>
            <a:ext cx="12192000" cy="5273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34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6254702"/>
            <a:ext cx="914400" cy="2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5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 userDrawn="1"/>
        </p:nvSpPr>
        <p:spPr>
          <a:xfrm>
            <a:off x="0" y="1584387"/>
            <a:ext cx="12192000" cy="5273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362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6254702"/>
            <a:ext cx="914400" cy="2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4702"/>
            <a:ext cx="91995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4702"/>
            <a:ext cx="919957" cy="265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41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4702"/>
            <a:ext cx="91995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4702"/>
            <a:ext cx="91995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 userDrawn="1"/>
        </p:nvSpPr>
        <p:spPr>
          <a:xfrm>
            <a:off x="0" y="0"/>
            <a:ext cx="12192000" cy="1584387"/>
          </a:xfrm>
          <a:prstGeom prst="rect">
            <a:avLst/>
          </a:prstGeom>
          <a:solidFill>
            <a:srgbClr val="EC41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2" b="1"/>
          <a:stretch/>
        </p:blipFill>
        <p:spPr>
          <a:xfrm>
            <a:off x="0" y="1584387"/>
            <a:ext cx="12192000" cy="527361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340225"/>
          </a:xfrm>
        </p:spPr>
        <p:txBody>
          <a:bodyPr/>
          <a:lstStyle>
            <a:lvl1pPr algn="ctr">
              <a:lnSpc>
                <a:spcPts val="6800"/>
              </a:lnSpc>
              <a:defRPr sz="6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accent3"/>
                </a:solidFill>
              </a:defRPr>
            </a:lvl3pPr>
            <a:lvl4pPr algn="ctr">
              <a:defRPr>
                <a:solidFill>
                  <a:schemeClr val="accent3"/>
                </a:solidFill>
              </a:defRPr>
            </a:lvl4pPr>
            <a:lvl5pPr algn="ctr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682581"/>
            <a:ext cx="2645523" cy="615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11" y="688975"/>
            <a:ext cx="2192955" cy="6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2624" y="574675"/>
            <a:ext cx="10810875" cy="771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94200" y="6191251"/>
            <a:ext cx="3378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The BCAT Approach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15299" y="6191251"/>
            <a:ext cx="33781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AE8D716E-EEDD-2A40-9390-E8E31A3465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682622" y="1828800"/>
            <a:ext cx="10808208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2540000" y="6191251"/>
            <a:ext cx="1511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2D57158A-C92A-3E46-860F-F36F9472319F}" type="datetimeFigureOut">
              <a:rPr lang="en-US" smtClean="0"/>
              <a:pPr/>
              <a:t>7/5/2019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1" r:id="rId2"/>
    <p:sldLayoutId id="2147483702" r:id="rId3"/>
    <p:sldLayoutId id="2147483703" r:id="rId4"/>
    <p:sldLayoutId id="2147483704" r:id="rId5"/>
    <p:sldLayoutId id="2147483710" r:id="rId6"/>
    <p:sldLayoutId id="2147483705" r:id="rId7"/>
    <p:sldLayoutId id="2147483655" r:id="rId8"/>
    <p:sldLayoutId id="2147483708" r:id="rId9"/>
    <p:sldLayoutId id="2147483709" r:id="rId10"/>
  </p:sldLayoutIdLst>
  <p:hf hd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200" b="1" i="0" kern="1200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ts val="4200"/>
        </a:lnSpc>
        <a:spcBef>
          <a:spcPts val="0"/>
        </a:spcBef>
        <a:spcAft>
          <a:spcPts val="2000"/>
        </a:spcAft>
        <a:buFont typeface="Arial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457200" rtl="0" eaLnBrk="1" latinLnBrk="0" hangingPunct="1">
        <a:lnSpc>
          <a:spcPts val="2800"/>
        </a:lnSpc>
        <a:spcBef>
          <a:spcPts val="200"/>
        </a:spcBef>
        <a:spcAft>
          <a:spcPts val="1000"/>
        </a:spcAft>
        <a:buFont typeface="Arial"/>
        <a:buNone/>
        <a:defRPr sz="2600" b="1" i="0" kern="1200" cap="all" spc="15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0" indent="0" algn="l" defTabSz="457200" rtl="0" eaLnBrk="1" latinLnBrk="0" hangingPunct="1">
        <a:lnSpc>
          <a:spcPts val="2800"/>
        </a:lnSpc>
        <a:spcBef>
          <a:spcPts val="0"/>
        </a:spcBef>
        <a:spcAft>
          <a:spcPts val="1400"/>
        </a:spcAft>
        <a:buFont typeface="Arial"/>
        <a:buNone/>
        <a:defRPr sz="2600" b="0" i="0" kern="1200">
          <a:solidFill>
            <a:schemeClr val="accent6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0" indent="0" algn="l" defTabSz="457200" rtl="0" eaLnBrk="1" latinLnBrk="0" hangingPunct="1">
        <a:lnSpc>
          <a:spcPts val="2200"/>
        </a:lnSpc>
        <a:spcBef>
          <a:spcPts val="200"/>
        </a:spcBef>
        <a:spcAft>
          <a:spcPts val="1000"/>
        </a:spcAft>
        <a:buFont typeface="Arial"/>
        <a:buNone/>
        <a:defRPr sz="1800" b="0" i="0" kern="1200">
          <a:solidFill>
            <a:schemeClr val="accent6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28600" indent="-228600" algn="l" defTabSz="457200" rtl="0" eaLnBrk="1" latinLnBrk="0" hangingPunct="1">
        <a:lnSpc>
          <a:spcPts val="2200"/>
        </a:lnSpc>
        <a:spcBef>
          <a:spcPts val="200"/>
        </a:spcBef>
        <a:spcAft>
          <a:spcPts val="600"/>
        </a:spcAft>
        <a:buFont typeface="Wingdings" charset="2"/>
        <a:buChar char="§"/>
        <a:tabLst/>
        <a:defRPr sz="1800" b="0" i="0" kern="1200">
          <a:solidFill>
            <a:schemeClr val="accent6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413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tabLst/>
        <a:defRPr sz="1800" b="0" i="0" kern="1200">
          <a:solidFill>
            <a:schemeClr val="accent6"/>
          </a:solidFill>
          <a:latin typeface="Calibri Light" charset="0"/>
          <a:ea typeface="Calibri Light" charset="0"/>
          <a:cs typeface="Calibri Light" charset="0"/>
        </a:defRPr>
      </a:lvl6pPr>
      <a:lvl7pPr marL="2413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tabLst/>
        <a:defRPr sz="1800" b="0" i="0" kern="1200">
          <a:solidFill>
            <a:schemeClr val="accent6"/>
          </a:solidFill>
          <a:latin typeface="Calibri Light" charset="0"/>
          <a:ea typeface="Calibri Light" charset="0"/>
          <a:cs typeface="Calibri Light" charset="0"/>
        </a:defRPr>
      </a:lvl7pPr>
      <a:lvl8pPr marL="241300" indent="-2413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tabLst/>
        <a:defRPr sz="1800" b="0" i="0" kern="1200">
          <a:solidFill>
            <a:schemeClr val="accent6"/>
          </a:solidFill>
          <a:latin typeface="Calibri Light" charset="0"/>
          <a:ea typeface="Calibri Light" charset="0"/>
          <a:cs typeface="Calibri Light" charset="0"/>
        </a:defRPr>
      </a:lvl8pPr>
      <a:lvl9pPr marL="241300" indent="-2413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tabLst/>
        <a:defRPr sz="1800" b="0" i="0" kern="1200">
          <a:solidFill>
            <a:schemeClr val="accent6"/>
          </a:solidFill>
          <a:latin typeface="Calibri Light" charset="0"/>
          <a:ea typeface="Calibri Light" charset="0"/>
          <a:cs typeface="Calibri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" userDrawn="1">
          <p15:clr>
            <a:srgbClr val="F26B43"/>
          </p15:clr>
        </p15:guide>
        <p15:guide id="2" pos="430" userDrawn="1">
          <p15:clr>
            <a:srgbClr val="F26B43"/>
          </p15:clr>
        </p15:guide>
        <p15:guide id="3" orient="horz" pos="3886" userDrawn="1">
          <p15:clr>
            <a:srgbClr val="F26B43"/>
          </p15:clr>
        </p15:guide>
        <p15:guide id="4" pos="2768" userDrawn="1">
          <p15:clr>
            <a:srgbClr val="F26B43"/>
          </p15:clr>
        </p15:guide>
        <p15:guide id="5" pos="5112" userDrawn="1">
          <p15:clr>
            <a:srgbClr val="F26B43"/>
          </p15:clr>
        </p15:guide>
        <p15:guide id="6" pos="4896" userDrawn="1">
          <p15:clr>
            <a:srgbClr val="F26B43"/>
          </p15:clr>
        </p15:guide>
        <p15:guide id="7" pos="6064" userDrawn="1">
          <p15:clr>
            <a:srgbClr val="F26B43"/>
          </p15:clr>
        </p15:guide>
        <p15:guide id="8" pos="6280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pos="1600" userDrawn="1">
          <p15:clr>
            <a:srgbClr val="F26B43"/>
          </p15:clr>
        </p15:guide>
        <p15:guide id="11" pos="1384" userDrawn="1">
          <p15:clr>
            <a:srgbClr val="F26B43"/>
          </p15:clr>
        </p15:guide>
        <p15:guide id="12" pos="3720" userDrawn="1">
          <p15:clr>
            <a:srgbClr val="F26B43"/>
          </p15:clr>
        </p15:guide>
        <p15:guide id="13" pos="3940" userDrawn="1">
          <p15:clr>
            <a:srgbClr val="F26B43"/>
          </p15:clr>
        </p15:guide>
        <p15:guide id="14" pos="2552" userDrawn="1">
          <p15:clr>
            <a:srgbClr val="F26B43"/>
          </p15:clr>
        </p15:guide>
        <p15:guide id="15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4800" b="1" dirty="0"/>
              <a:t>BCAT® University Online Programs:</a:t>
            </a:r>
            <a:br>
              <a:rPr lang="en-US" sz="4800" b="1" dirty="0"/>
            </a:br>
            <a:r>
              <a:rPr lang="en-US" sz="4800" b="1" dirty="0"/>
              <a:t>The BCAT® Test System Training</a:t>
            </a:r>
            <a:endParaRPr lang="en-US" sz="2000" b="1" spc="150" dirty="0">
              <a:latin typeface="Calibri" charset="0"/>
              <a:cs typeface="Calibri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sz="3600" spc="100" dirty="0">
                <a:latin typeface="Calibri" charset="0"/>
                <a:cs typeface="Calibri" charset="0"/>
              </a:rPr>
              <a:t>Presented by: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sz="3600" spc="100" dirty="0">
                <a:latin typeface="Calibri" charset="0"/>
                <a:cs typeface="Calibri" charset="0"/>
              </a:rPr>
              <a:t>Dr. William Mansbach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sz="3600" spc="100" dirty="0">
                <a:latin typeface="Calibri" charset="0"/>
                <a:cs typeface="Calibri" charset="0"/>
              </a:rPr>
              <a:t>Creator of the </a:t>
            </a:r>
            <a:r>
              <a:rPr lang="en-US" sz="3600" i="1" spc="100" dirty="0">
                <a:latin typeface="Calibri" charset="0"/>
                <a:cs typeface="Calibri" charset="0"/>
              </a:rPr>
              <a:t>BCAT Approach</a:t>
            </a:r>
            <a:endParaRPr lang="en-US" sz="3600" i="1" spc="100" dirty="0"/>
          </a:p>
        </p:txBody>
      </p:sp>
    </p:spTree>
    <p:extLst>
      <p:ext uri="{BB962C8B-B14F-4D97-AF65-F5344CB8AC3E}">
        <p14:creationId xmlns:p14="http://schemas.microsoft.com/office/powerpoint/2010/main" val="178756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Basic Brain Structures: Neocortex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brain_front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5" y="2134241"/>
            <a:ext cx="4596384" cy="3913632"/>
          </a:xfrm>
          <a:prstGeom prst="rect">
            <a:avLst/>
          </a:prstGeom>
          <a:solidFill>
            <a:srgbClr val="A4D7E3"/>
          </a:solidFill>
        </p:spPr>
      </p:pic>
      <p:sp>
        <p:nvSpPr>
          <p:cNvPr id="9" name="TextBox 8"/>
          <p:cNvSpPr txBox="1"/>
          <p:nvPr/>
        </p:nvSpPr>
        <p:spPr>
          <a:xfrm>
            <a:off x="2108494" y="2675963"/>
            <a:ext cx="162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Frontal Lobes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846" y="3097531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C0E00"/>
                </a:solidFill>
              </a:rPr>
              <a:t>Executive Processes</a:t>
            </a:r>
          </a:p>
        </p:txBody>
      </p:sp>
    </p:spTree>
    <p:extLst>
      <p:ext uri="{BB962C8B-B14F-4D97-AF65-F5344CB8AC3E}">
        <p14:creationId xmlns:p14="http://schemas.microsoft.com/office/powerpoint/2010/main" val="206509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Basic Brain Structures:  Neocortex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brain_tempor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5" y="2334768"/>
            <a:ext cx="4596384" cy="3913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4385" y="2840116"/>
            <a:ext cx="1879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Temporal Lobes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4455" y="3352800"/>
            <a:ext cx="23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C0E00"/>
                </a:solidFill>
                <a:effectLst/>
                <a:uLnTx/>
                <a:uFillTx/>
              </a:rPr>
              <a:t>Learning &amp; Memory</a:t>
            </a:r>
          </a:p>
        </p:txBody>
      </p:sp>
    </p:spTree>
    <p:extLst>
      <p:ext uri="{BB962C8B-B14F-4D97-AF65-F5344CB8AC3E}">
        <p14:creationId xmlns:p14="http://schemas.microsoft.com/office/powerpoint/2010/main" val="300216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Basic Brain Structures:  Limbic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6343" y="251524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Hippocampus</a:t>
            </a:r>
          </a:p>
        </p:txBody>
      </p:sp>
      <p:pic>
        <p:nvPicPr>
          <p:cNvPr id="9" name="Picture 8" descr="brain_hipp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6" y="2134241"/>
            <a:ext cx="4596384" cy="3913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5017" y="2933991"/>
            <a:ext cx="2327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C0E00"/>
                </a:solidFill>
                <a:effectLst/>
                <a:uLnTx/>
                <a:uFillTx/>
              </a:rPr>
              <a:t>Early Memory Stage</a:t>
            </a:r>
          </a:p>
        </p:txBody>
      </p:sp>
    </p:spTree>
    <p:extLst>
      <p:ext uri="{BB962C8B-B14F-4D97-AF65-F5344CB8AC3E}">
        <p14:creationId xmlns:p14="http://schemas.microsoft.com/office/powerpoint/2010/main" val="408422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BCAT® Test System</a:t>
            </a:r>
          </a:p>
        </p:txBody>
      </p:sp>
    </p:spTree>
    <p:extLst>
      <p:ext uri="{BB962C8B-B14F-4D97-AF65-F5344CB8AC3E}">
        <p14:creationId xmlns:p14="http://schemas.microsoft.com/office/powerpoint/2010/main" val="6537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/>
              <a:t>Background on Cognition &amp; Assessment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Problems with Existing Cognitive Instruments: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Sensitivity and specificity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Not predictive of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function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Relatively weak on assessing memory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Relatively weak on assessing executive functions</a:t>
            </a:r>
          </a:p>
        </p:txBody>
      </p:sp>
    </p:spTree>
    <p:extLst>
      <p:ext uri="{BB962C8B-B14F-4D97-AF65-F5344CB8AC3E}">
        <p14:creationId xmlns:p14="http://schemas.microsoft.com/office/powerpoint/2010/main" val="96729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1" dirty="0"/>
              <a:t>Commonly Used Cognitive Screening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Mini-Mental State Examination (MMSE)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Short Test of Mental Status (STMS)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Montreal Cognitive Assessment (</a:t>
            </a:r>
            <a:r>
              <a:rPr lang="en-US" sz="2600" dirty="0" err="1">
                <a:latin typeface="+mn-lt"/>
              </a:rPr>
              <a:t>MoCA</a:t>
            </a:r>
            <a:r>
              <a:rPr lang="en-US" sz="2600" dirty="0">
                <a:latin typeface="+mn-lt"/>
              </a:rPr>
              <a:t>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Saint Louis University Mental Status Examination (SLUMS)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Brief Cognitive Assessment Tool (BCAT®) &amp; BCAT®-SF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Brief Interview for Mental Status (BIMS)</a:t>
            </a:r>
          </a:p>
        </p:txBody>
      </p:sp>
    </p:spTree>
    <p:extLst>
      <p:ext uri="{BB962C8B-B14F-4D97-AF65-F5344CB8AC3E}">
        <p14:creationId xmlns:p14="http://schemas.microsoft.com/office/powerpoint/2010/main" val="202852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BCAT® Test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5FE017-858F-4326-B6B7-64466E2F2B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3806" y="1658938"/>
            <a:ext cx="4258987" cy="4219575"/>
          </a:xfrm>
        </p:spPr>
      </p:pic>
    </p:spTree>
    <p:extLst>
      <p:ext uri="{BB962C8B-B14F-4D97-AF65-F5344CB8AC3E}">
        <p14:creationId xmlns:p14="http://schemas.microsoft.com/office/powerpoint/2010/main" val="78916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BCAT® Test System – The Six 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cap="none" spc="0" dirty="0"/>
              <a:t>The Test System is a comprehensive approach for rapid assessment of memory, executive functions, and attentional capacity.</a:t>
            </a:r>
          </a:p>
          <a:p>
            <a:pPr lvl="1" indent="457200">
              <a:lnSpc>
                <a:spcPts val="32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cap="none" spc="0" dirty="0"/>
              <a:t>The “Full” BCAT® (21-items) is the featured test.</a:t>
            </a:r>
          </a:p>
          <a:p>
            <a:pPr lvl="1" indent="457200">
              <a:lnSpc>
                <a:spcPts val="32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cap="none" spc="0" dirty="0"/>
              <a:t>The other four tests make unique contributions to assessment.</a:t>
            </a:r>
          </a:p>
          <a:p>
            <a:pPr lvl="1" indent="457200">
              <a:lnSpc>
                <a:spcPts val="32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cap="none" spc="0" dirty="0"/>
              <a:t>We recommend administering the BCAT® and BADS® first.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cap="none" spc="0" dirty="0"/>
              <a:t>The System is an excellent method for tracking cognitive and mood changes over time.</a:t>
            </a:r>
          </a:p>
          <a:p>
            <a:pPr marL="457200"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83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BCAT® Test System – The Six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All tests have interactive online scoring programs with test reports. 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All six tests have undergone rigorous testing, peer-reviews.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Multiple publications, professional presentations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The BCAT® Test System is supported by the BCAT® Research Center.</a:t>
            </a:r>
          </a:p>
        </p:txBody>
      </p:sp>
    </p:spTree>
    <p:extLst>
      <p:ext uri="{BB962C8B-B14F-4D97-AF65-F5344CB8AC3E}">
        <p14:creationId xmlns:p14="http://schemas.microsoft.com/office/powerpoint/2010/main" val="245042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sz="6600" b="1" dirty="0"/>
              <a:t>The BCAT®</a:t>
            </a:r>
          </a:p>
        </p:txBody>
      </p:sp>
    </p:spTree>
    <p:extLst>
      <p:ext uri="{BB962C8B-B14F-4D97-AF65-F5344CB8AC3E}">
        <p14:creationId xmlns:p14="http://schemas.microsoft.com/office/powerpoint/2010/main" val="233335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sz="6600" b="1" dirty="0"/>
              <a:t>Why does cognitive assessment matter?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339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Brief Cognitive Assessment Tool (BCAT®)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Several development and validation studies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21 items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50 possible points</a:t>
            </a:r>
          </a:p>
          <a:p>
            <a:pPr marL="4572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/>
              <a:t>10-15 minutes to administer</a:t>
            </a:r>
          </a:p>
          <a:p>
            <a:pPr marL="457200" indent="4572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+mj-lt"/>
              <a:sym typeface="Wingdings"/>
            </a:endParaRP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6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Brief Cognitive Assessment Tool (BCAT®)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Memory and Executive Functions Factors</a:t>
            </a:r>
          </a:p>
          <a:p>
            <a:pPr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Full, Memory Factor, Executive Functions Factor scores</a:t>
            </a:r>
          </a:p>
          <a:p>
            <a:pPr marL="4572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Predicts: ADL, IADL, “falls,” residential  placement, “person-centered” ability to participate in care decisions</a:t>
            </a:r>
          </a:p>
          <a:p>
            <a:pPr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Interactive website scoring program with test report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BCAT®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06296" y="2035848"/>
            <a:ext cx="8979408" cy="3917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861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BCAT® Item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000"/>
              </a:spcAft>
            </a:pPr>
            <a:endParaRPr lang="en-US" sz="2600" dirty="0">
              <a:latin typeface="+mj-lt"/>
              <a:sym typeface="Wingdings"/>
            </a:endParaRP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40" y="2929946"/>
            <a:ext cx="8961120" cy="2137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7880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BCAT® Item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000"/>
              </a:spcAft>
            </a:pPr>
            <a:endParaRPr lang="en-US" sz="2600" dirty="0">
              <a:latin typeface="+mj-lt"/>
              <a:sym typeface="Wingdings"/>
            </a:endParaRP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96" y="2976676"/>
            <a:ext cx="8979408" cy="2044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76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BCAT® Item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000"/>
              </a:spcAft>
            </a:pPr>
            <a:endParaRPr lang="en-US" sz="2600" dirty="0">
              <a:latin typeface="+mj-lt"/>
              <a:sym typeface="Wingdings"/>
            </a:endParaRP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96" y="2941842"/>
            <a:ext cx="8979408" cy="2114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475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BCAT® Item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 indent="4572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+mj-lt"/>
              <a:sym typeface="Wingdings"/>
            </a:endParaRP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4002"/>
            <a:ext cx="8229600" cy="4489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07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BCAT® Short Form</a:t>
            </a:r>
          </a:p>
          <a:p>
            <a:r>
              <a:rPr lang="en-US" b="1" dirty="0"/>
              <a:t>(BCAT®-SF)</a:t>
            </a:r>
          </a:p>
        </p:txBody>
      </p:sp>
    </p:spTree>
    <p:extLst>
      <p:ext uri="{BB962C8B-B14F-4D97-AF65-F5344CB8AC3E}">
        <p14:creationId xmlns:p14="http://schemas.microsoft.com/office/powerpoint/2010/main" val="427020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b="1" i="1" dirty="0">
                <a:latin typeface="+mj-lt"/>
                <a:sym typeface="Wingdings"/>
              </a:rPr>
              <a:t>What is it?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Abbreviated version of the full BCAT®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Can be administered in about three (3) minutes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Pulls from the three full BCAT® clusters</a:t>
            </a:r>
          </a:p>
          <a:p>
            <a:pPr marL="1371600" indent="-457200">
              <a:lnSpc>
                <a:spcPts val="3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Attention</a:t>
            </a:r>
          </a:p>
          <a:p>
            <a:pPr marL="1371600" indent="-457200">
              <a:lnSpc>
                <a:spcPts val="3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Contextual Memory</a:t>
            </a:r>
          </a:p>
          <a:p>
            <a:pPr marL="1371600" indent="-457200">
              <a:lnSpc>
                <a:spcPts val="3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Executive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800" b="1" i="1" dirty="0">
                <a:latin typeface="+mn-lt"/>
                <a:sym typeface="Wingdings"/>
              </a:rPr>
              <a:t>What is it?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sym typeface="Wingdings"/>
              </a:rPr>
              <a:t>Has six items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sym typeface="Wingdings"/>
              </a:rPr>
              <a:t>21 points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sym typeface="Wingdings"/>
              </a:rPr>
              <a:t>Can be scored online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sym typeface="Wingdings"/>
              </a:rPr>
              <a:t>Has a test report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sym typeface="Wingdings"/>
              </a:rPr>
              <a:t>“Cut” score differentiating dementia, MCI (without subtypes), and normal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Prevalence of Cognitive Impairment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75-80% of older adults in nursing and assisted living facilities have some form of cognitive impairment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Approximately 25-30% have Mild Cognitive Impairment (MCI)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Approximately 50-60% have dementia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 the community, 15-20% have MCI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 the community, approximately 11% of older adults have dementia</a:t>
            </a:r>
          </a:p>
        </p:txBody>
      </p:sp>
    </p:spTree>
    <p:extLst>
      <p:ext uri="{BB962C8B-B14F-4D97-AF65-F5344CB8AC3E}">
        <p14:creationId xmlns:p14="http://schemas.microsoft.com/office/powerpoint/2010/main" val="3996932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b="1" i="1" dirty="0">
                <a:latin typeface="+mj-lt"/>
                <a:sym typeface="Wingdings"/>
              </a:rPr>
              <a:t>When to use it?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When time is very short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When the patient can’t tolerate more than a few minutes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 quick assessment once a full BCAT® baseline has been established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Often used in primary care offices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33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(BCAT®-SF)—Item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6AAAB3F-0CC4-43AF-B7C2-D881DBE07DB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6" y="2780665"/>
            <a:ext cx="8979408" cy="1976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46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(BCAT®-SF)—Item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C4D24F5-666C-454A-AA48-42C5763305B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3196822"/>
            <a:ext cx="8979408" cy="1143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11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(BCAT®-SF)—Item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3057E3D-90FA-4469-AC39-B93C90ED901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3429000"/>
            <a:ext cx="8979408" cy="97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02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(BCAT®-SF)—Item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922DF9-6785-4F44-B56E-05269213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3242758"/>
            <a:ext cx="8979408" cy="1051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27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BCAT® Short Form (BCAT®-SF)—Item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18EFA6-25A0-4FEC-9363-D54921E01C6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2971327"/>
            <a:ext cx="8961120" cy="1932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49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Kitchen Picture Test of Judgment (KPT®)</a:t>
            </a:r>
          </a:p>
        </p:txBody>
      </p:sp>
    </p:spTree>
    <p:extLst>
      <p:ext uri="{BB962C8B-B14F-4D97-AF65-F5344CB8AC3E}">
        <p14:creationId xmlns:p14="http://schemas.microsoft.com/office/powerpoint/2010/main" val="178759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4" y="574675"/>
            <a:ext cx="10810875" cy="771525"/>
          </a:xfrm>
        </p:spPr>
        <p:txBody>
          <a:bodyPr/>
          <a:lstStyle/>
          <a:p>
            <a:r>
              <a:rPr lang="en-US" dirty="0"/>
              <a:t>The Kitchen Picture Test (KPT®) of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j-lt"/>
                <a:sym typeface="Wingdings"/>
              </a:rPr>
              <a:t>The KPT® was developed because: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there were too few tools for older adults.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many of these instruments have poor psychometrics.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most of these measures are designed for a limited number of clinicians.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existing tools are too cumbersome to use efficiently.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4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Picture Test (KPT®) of Judgment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Content Placeholder 6" descr="kpt.jpg">
            <a:extLst>
              <a:ext uri="{FF2B5EF4-FFF2-40B4-BE49-F238E27FC236}">
                <a16:creationId xmlns:a16="http://schemas.microsoft.com/office/drawing/2014/main" id="{488B735D-15D7-45BD-B15D-6D144FC1CA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70" y="1828800"/>
            <a:ext cx="5803659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4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Picture Test (KPT®) of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lvl="1" indent="-457200">
              <a:lnSpc>
                <a:spcPts val="3200"/>
              </a:lnSpc>
              <a:spcBef>
                <a:spcPts val="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>
                <a:latin typeface="+mn-lt"/>
              </a:rPr>
              <a:t>Can be administered in less than five minutes</a:t>
            </a:r>
          </a:p>
          <a:p>
            <a:pPr lvl="1" indent="-457200">
              <a:lnSpc>
                <a:spcPts val="3200"/>
              </a:lnSpc>
              <a:spcBef>
                <a:spcPts val="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>
                <a:latin typeface="+mn-lt"/>
              </a:rPr>
              <a:t>Appropriate for trained professionals and techs</a:t>
            </a:r>
          </a:p>
          <a:p>
            <a:pPr lvl="1" indent="-457200">
              <a:lnSpc>
                <a:spcPts val="3200"/>
              </a:lnSpc>
              <a:spcBef>
                <a:spcPts val="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>
                <a:latin typeface="+mn-lt"/>
              </a:rPr>
              <a:t>Based on visual stimuli to put the patient “into the situation”</a:t>
            </a:r>
          </a:p>
          <a:p>
            <a:pPr lvl="1" indent="-457200">
              <a:lnSpc>
                <a:spcPts val="3200"/>
              </a:lnSpc>
              <a:spcBef>
                <a:spcPts val="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>
                <a:latin typeface="+mn-lt"/>
              </a:rPr>
              <a:t>Strong psychometrics</a:t>
            </a:r>
          </a:p>
          <a:p>
            <a:pPr lvl="1" indent="-457200">
              <a:lnSpc>
                <a:spcPts val="3200"/>
              </a:lnSpc>
              <a:spcBef>
                <a:spcPts val="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cap="none" spc="0" dirty="0">
                <a:latin typeface="+mn-lt"/>
              </a:rPr>
              <a:t>“Cut” scores: judgment consistent with dementia versus non-dementia</a:t>
            </a:r>
            <a:endParaRPr lang="en-US" b="0" cap="none" spc="0" dirty="0">
              <a:latin typeface="+mn-lt"/>
              <a:sym typeface="Wingdings"/>
            </a:endParaRP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5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Common Negative Outcomes of Cognitive    Misdiagnosis 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Sub-optimal management of medical conditions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Inflated rate of hospital readmissions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Increased frequency of falls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Lowered rehabilitation services outcomes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Sub-optimal discharge planning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Increased risk for losing independence </a:t>
            </a:r>
          </a:p>
        </p:txBody>
      </p:sp>
    </p:spTree>
    <p:extLst>
      <p:ext uri="{BB962C8B-B14F-4D97-AF65-F5344CB8AC3E}">
        <p14:creationId xmlns:p14="http://schemas.microsoft.com/office/powerpoint/2010/main" val="453925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4" y="574675"/>
            <a:ext cx="10810875" cy="771525"/>
          </a:xfrm>
        </p:spPr>
        <p:txBody>
          <a:bodyPr/>
          <a:lstStyle/>
          <a:p>
            <a:r>
              <a:rPr lang="en-US" dirty="0"/>
              <a:t>The Kitchen Picture Test (KPT®)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9FA86D0-DFF3-4403-818B-6ED74751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2807311"/>
            <a:ext cx="8979408" cy="2373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29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Picture Test (KPT®)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0D62757-B407-4FBD-A75E-14FBEB58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6" y="2799471"/>
            <a:ext cx="8979408" cy="2115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55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Picture Test (KPT®)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A451EFD-64D7-4820-83B8-9F581BDE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3007460"/>
            <a:ext cx="8979408" cy="1522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46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Brief Anxiety and Depression Scale (BADS®)</a:t>
            </a:r>
          </a:p>
        </p:txBody>
      </p:sp>
    </p:spTree>
    <p:extLst>
      <p:ext uri="{BB962C8B-B14F-4D97-AF65-F5344CB8AC3E}">
        <p14:creationId xmlns:p14="http://schemas.microsoft.com/office/powerpoint/2010/main" val="2071650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Brief Anxiety and Depression Scale (BADS®)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828800"/>
            <a:ext cx="10810876" cy="4340225"/>
          </a:xfrm>
        </p:spPr>
        <p:txBody>
          <a:bodyPr anchor="t"/>
          <a:lstStyle/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Can be administered in less than three (3) minutes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Can be used as a “process” instrument over time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Has a “cut” score to differentiate those with and without anxiety symptoms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Has a “cut” score to differentiate those with and without depressive symptoms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Has strong reliability, construct validity, and predictive validity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18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Brief Anxiety and Depression Scale (BADS®)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Comprised of eight items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Has strong sensitivity and specificity (“cut” scores)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Assesses for symptoms of Generalized Anxiety Disorder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Combines depressive symptoms and diagnosis of major depressive episode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Score range from 0 – 16 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Is appropriate for all trained professionals and techs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03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Brief Anxiety and Depression Scale (BADS®)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j-lt"/>
                <a:sym typeface="Wingdings"/>
              </a:rPr>
              <a:t>Scoring and Interpretation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Enter the scores using the Online BAD® Test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The test report identifies those who are likely to have a Generalized Anxiety Disorder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The test report identifies those who are likely to have significant depressive symptoms or an actual depressive episode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39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Brief Anxiety and Depression Scale (BADS®)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j-lt"/>
                <a:sym typeface="Wingdings"/>
              </a:rPr>
              <a:t>Scoring and Interpretation (continued)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If “positive” screen, consider a referral for a more comprehensive evaluation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Consider the impact of anxiety and depression on cognition, function, and rehab outcomes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22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BADS®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8DB37A-D48D-45A5-B1F8-828AC962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2798722"/>
            <a:ext cx="8979408" cy="1940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6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BADS®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04B1B9-5BA3-42F3-AED8-F78357E2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96" y="2837553"/>
            <a:ext cx="8979408" cy="1862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5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Cognitive Continuum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Cognition is a “vital sign”</a:t>
            </a:r>
          </a:p>
          <a:p>
            <a:pPr marL="4572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Cognition is at the center of our experience</a:t>
            </a:r>
          </a:p>
          <a:p>
            <a:pPr marL="4572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Cognition consists of multiple domains</a:t>
            </a:r>
          </a:p>
          <a:p>
            <a:pPr marL="4572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The three major cognitive functioning stages: </a:t>
            </a:r>
          </a:p>
          <a:p>
            <a:pPr marL="914400" lvl="1" indent="-457200">
              <a:lnSpc>
                <a:spcPts val="3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cap="none" dirty="0">
                <a:latin typeface="+mn-lt"/>
              </a:rPr>
              <a:t>Normal</a:t>
            </a:r>
          </a:p>
          <a:p>
            <a:pPr marL="914400" lvl="1" indent="-457200">
              <a:lnSpc>
                <a:spcPts val="3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cap="none" dirty="0">
                <a:latin typeface="+mn-lt"/>
              </a:rPr>
              <a:t>Mild cognitive impairment</a:t>
            </a:r>
          </a:p>
          <a:p>
            <a:pPr marL="914400" lvl="1" indent="-457200">
              <a:lnSpc>
                <a:spcPts val="3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cap="none" dirty="0">
                <a:latin typeface="+mn-lt"/>
              </a:rPr>
              <a:t>Dementia</a:t>
            </a:r>
          </a:p>
        </p:txBody>
      </p:sp>
    </p:spTree>
    <p:extLst>
      <p:ext uri="{BB962C8B-B14F-4D97-AF65-F5344CB8AC3E}">
        <p14:creationId xmlns:p14="http://schemas.microsoft.com/office/powerpoint/2010/main" val="1151738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Verbal Test of Practical Judgment (VPJ®)</a:t>
            </a:r>
          </a:p>
        </p:txBody>
      </p:sp>
    </p:spTree>
    <p:extLst>
      <p:ext uri="{BB962C8B-B14F-4D97-AF65-F5344CB8AC3E}">
        <p14:creationId xmlns:p14="http://schemas.microsoft.com/office/powerpoint/2010/main" val="2298210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Verbal Test of Practical Judgment (VPJ®)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j-lt"/>
              </a:rPr>
              <a:t>The VPJ® was developed because: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impaired judgment creates safety risks that negatively impact a person’s ability to function independently.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there is a shortage of ecologically valid measures to assess judgment.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57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Verbal Test of Practical Judgment (VPJ®)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j-lt"/>
                <a:sym typeface="Wingdings"/>
              </a:rPr>
              <a:t>The VPJ® was developed to: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assess judgment and predict a person’s ability to successfully manage basic activities of daily living (ADL) and instrumental activities of daily living (IADL)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inform hospital and rehab staff in patient discharge planning.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to help clinicians evaluate patient decision-making skills.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detect possible judgment concerns in people who have more nuanced or inconspicuous cognitive deficits.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6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Verbal Test of Practical Judgment (VPJ®)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j-lt"/>
                <a:sym typeface="Wingdings"/>
              </a:rPr>
              <a:t>The VPJ® scores correspond to three judgment levels: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No apparent judgment issues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Some judgment issues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sym typeface="Wingdings"/>
              </a:rPr>
              <a:t>Severe judgment issues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VPJ®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66CE9F0-2AB5-444A-87AD-35103BEA84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0562" y="2292181"/>
            <a:ext cx="10810875" cy="2953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9416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VPJ®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35B354-912B-4BDE-986F-0484A4AE59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0562" y="2298034"/>
            <a:ext cx="10810875" cy="2941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10782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VPJ®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EFD410-0FE8-41C5-ACB8-74EB93DCAE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0562" y="2341036"/>
            <a:ext cx="10810875" cy="2855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7366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VPJ®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E3E1BE-A0A7-471D-8600-1C6F5DA471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0562" y="2122267"/>
            <a:ext cx="10810875" cy="3292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813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VPJ® – Item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F7135C-C046-4A30-B738-1269E963E4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0562" y="2312248"/>
            <a:ext cx="10810875" cy="2912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4396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Brief Cognitive Impairment Scale (BCIS®)</a:t>
            </a:r>
          </a:p>
        </p:txBody>
      </p:sp>
    </p:spTree>
    <p:extLst>
      <p:ext uri="{BB962C8B-B14F-4D97-AF65-F5344CB8AC3E}">
        <p14:creationId xmlns:p14="http://schemas.microsoft.com/office/powerpoint/2010/main" val="311957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Three Cognitive Stages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>
                <a:latin typeface="+mn-lt"/>
              </a:rPr>
              <a:t>Normal</a:t>
            </a:r>
            <a:r>
              <a:rPr lang="en-US" sz="2600" dirty="0">
                <a:latin typeface="+mn-lt"/>
              </a:rPr>
              <a:t>: Inefficiencies, but not pathology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>
                <a:latin typeface="+mn-lt"/>
              </a:rPr>
              <a:t>MCI</a:t>
            </a:r>
            <a:r>
              <a:rPr lang="en-US" sz="2600" dirty="0">
                <a:latin typeface="+mn-lt"/>
              </a:rPr>
              <a:t>: The four subtypes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b="0" cap="none" dirty="0">
                <a:latin typeface="+mn-lt"/>
              </a:rPr>
              <a:t>Amnestic (aMCI)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b="0" cap="none" dirty="0">
                <a:latin typeface="+mn-lt"/>
              </a:rPr>
              <a:t>Executive (</a:t>
            </a:r>
            <a:r>
              <a:rPr lang="en-US" b="0" cap="none" dirty="0" err="1">
                <a:latin typeface="+mn-lt"/>
              </a:rPr>
              <a:t>eMCI</a:t>
            </a:r>
            <a:r>
              <a:rPr lang="en-US" b="0" cap="none" dirty="0">
                <a:latin typeface="+mn-lt"/>
              </a:rPr>
              <a:t>)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b="0" cap="none" dirty="0">
                <a:latin typeface="+mn-lt"/>
              </a:rPr>
              <a:t>Multi-domain (</a:t>
            </a:r>
            <a:r>
              <a:rPr lang="en-US" b="0" cap="none" dirty="0" err="1">
                <a:latin typeface="+mn-lt"/>
              </a:rPr>
              <a:t>mMCI</a:t>
            </a:r>
            <a:r>
              <a:rPr lang="en-US" b="0" cap="none" dirty="0">
                <a:latin typeface="+mn-lt"/>
              </a:rPr>
              <a:t>)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b="0" cap="none" dirty="0">
                <a:latin typeface="+mn-lt"/>
              </a:rPr>
              <a:t>Undifferentiated (</a:t>
            </a:r>
            <a:r>
              <a:rPr lang="en-US" b="0" cap="none" dirty="0" err="1">
                <a:latin typeface="+mn-lt"/>
              </a:rPr>
              <a:t>uMCI</a:t>
            </a:r>
            <a:r>
              <a:rPr lang="en-US" b="0" cap="none" dirty="0"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+mn-lt"/>
              </a:rPr>
              <a:t>MCI conversions to dementia</a:t>
            </a:r>
          </a:p>
        </p:txBody>
      </p:sp>
    </p:spTree>
    <p:extLst>
      <p:ext uri="{BB962C8B-B14F-4D97-AF65-F5344CB8AC3E}">
        <p14:creationId xmlns:p14="http://schemas.microsoft.com/office/powerpoint/2010/main" val="1589248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4" y="574675"/>
            <a:ext cx="10810875" cy="771525"/>
          </a:xfrm>
        </p:spPr>
        <p:txBody>
          <a:bodyPr/>
          <a:lstStyle/>
          <a:p>
            <a:r>
              <a:rPr lang="en-US" dirty="0"/>
              <a:t>The BCIS® for Severe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Brief Cognitive Impairment Scale (BCIS®) – Used for: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BCAT® scores &lt;25 (guideline)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Assessing severe cognitive impairment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Tracking cognitive changes over time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Creating behavior plans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Assists caregivers in providing personal care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3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BCIS® for Severe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45720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latin typeface="+mn-lt"/>
              </a:rPr>
              <a:t>Measures: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Simple cognitive processing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Complex cognitive processing</a:t>
            </a:r>
          </a:p>
          <a:p>
            <a:pPr marL="91440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Interpersonal tolerance</a:t>
            </a:r>
          </a:p>
          <a:p>
            <a:pPr>
              <a:spcAft>
                <a:spcPts val="1000"/>
              </a:spcAft>
            </a:pPr>
            <a:endParaRPr lang="en-US" sz="2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8B90F1-E73D-468A-94BE-22E58D4C1BC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984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62FE-AA4B-4F8A-8EAC-19FBC35B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BCIS® for Severe Impairment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FD830-25B1-4EA4-8039-806DAEC15F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7C3469-2C97-4195-B624-1E8F32C489E6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73D54-A24B-4984-9F3A-1AF2D967E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1A599-2668-4A05-9106-E53CC352A6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04A32A3-2D58-45EA-A7DE-AD5B8EDF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6" y="2085892"/>
            <a:ext cx="8979408" cy="3672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82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91A6-51D1-4FAE-BEB8-5B1B79D2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BCIS® for Severe Impairment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E333A-0AB3-4AAA-9A6A-8BBA024A7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3301FA-3BC0-4839-B980-0FB22F7E24A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62B9-9C6B-488F-8D9B-DD4C1774B9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3FFF8-DF20-4A79-B3D9-8C49A3938D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B7F05B-8ADB-4CC4-B489-65B72E17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6" y="2406733"/>
            <a:ext cx="8979408" cy="297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72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91A6-51D1-4FAE-BEB8-5B1B79D2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BCIS® for Severe 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CABA-5251-4A0F-9A7F-AC9FFD31B7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>
              <a:lnSpc>
                <a:spcPts val="32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Scoring and Interpretation</a:t>
            </a:r>
          </a:p>
          <a:p>
            <a:pPr marL="914400" lvl="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Enter the scores using the Online BCIS® Test</a:t>
            </a:r>
          </a:p>
          <a:p>
            <a:pPr marL="914400" lvl="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Generates a test report</a:t>
            </a:r>
          </a:p>
          <a:p>
            <a:pPr marL="914400" lvl="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Can be used repeatedly as a “process tool</a:t>
            </a:r>
          </a:p>
          <a:p>
            <a:pPr marL="914400" lvl="0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Helpful in managing the milieu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E333A-0AB3-4AAA-9A6A-8BBA024A7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3301FA-3BC0-4839-B980-0FB22F7E24AF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62B9-9C6B-488F-8D9B-DD4C1774B9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3FFF8-DF20-4A79-B3D9-8C49A3938D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132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The BCAT® Approach Summary</a:t>
            </a:r>
          </a:p>
        </p:txBody>
      </p:sp>
    </p:spTree>
    <p:extLst>
      <p:ext uri="{BB962C8B-B14F-4D97-AF65-F5344CB8AC3E}">
        <p14:creationId xmlns:p14="http://schemas.microsoft.com/office/powerpoint/2010/main" val="1032129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Online Test Reports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2CF5B-E530-4BB6-94DC-67CD8C2EB551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2622" y="1828800"/>
            <a:ext cx="10808208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000"/>
              </a:spcAft>
              <a:buFont typeface="Arial"/>
              <a:buNone/>
              <a:defRPr sz="4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0" indent="0" algn="l" defTabSz="457200" rtl="0" eaLnBrk="1" latinLnBrk="0" hangingPunct="1">
              <a:lnSpc>
                <a:spcPts val="2800"/>
              </a:lnSpc>
              <a:spcBef>
                <a:spcPts val="200"/>
              </a:spcBef>
              <a:spcAft>
                <a:spcPts val="1000"/>
              </a:spcAft>
              <a:buFont typeface="Arial"/>
              <a:buNone/>
              <a:defRPr sz="2400" b="1" i="0" kern="1200" cap="all" spc="15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0" indent="0" algn="l" defTabSz="4572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2600" b="0" i="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0" indent="0" algn="l" defTabSz="457200" rtl="0" eaLnBrk="1" latinLnBrk="0" hangingPunct="1">
              <a:lnSpc>
                <a:spcPts val="2200"/>
              </a:lnSpc>
              <a:spcBef>
                <a:spcPts val="200"/>
              </a:spcBef>
              <a:spcAft>
                <a:spcPts val="1000"/>
              </a:spcAft>
              <a:buFont typeface="Arial"/>
              <a:buNone/>
              <a:defRPr sz="1800" b="0" i="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8600" indent="-228600" algn="l" defTabSz="457200" rtl="0" eaLnBrk="1" latinLnBrk="0" hangingPunct="1">
              <a:lnSpc>
                <a:spcPts val="2200"/>
              </a:lnSpc>
              <a:spcBef>
                <a:spcPts val="200"/>
              </a:spcBef>
              <a:spcAft>
                <a:spcPts val="600"/>
              </a:spcAft>
              <a:buFont typeface="Wingdings" charset="2"/>
              <a:buChar char="§"/>
              <a:tabLst/>
              <a:defRPr sz="1800" b="0" i="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413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413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41300" indent="-2413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241300" indent="-2413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Reduce mathematical errors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Can help with diagnostic accuracy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Can help standardize clinical interpretations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Can be integrated into an Electronic Health Record</a:t>
            </a:r>
          </a:p>
          <a:p>
            <a:pPr marL="457200" indent="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Are more portable</a:t>
            </a:r>
          </a:p>
          <a:p>
            <a:pPr marL="457200">
              <a:lnSpc>
                <a:spcPts val="3000"/>
              </a:lnSpc>
            </a:pPr>
            <a:r>
              <a:rPr lang="en-US" sz="2600" b="1" dirty="0">
                <a:solidFill>
                  <a:srgbClr val="EC4142"/>
                </a:solidFill>
                <a:latin typeface="+mj-lt"/>
              </a:rPr>
              <a:t>Online Test Reports should </a:t>
            </a:r>
            <a:r>
              <a:rPr lang="en-US" sz="2600" b="1" i="1" dirty="0">
                <a:solidFill>
                  <a:srgbClr val="EC4142"/>
                </a:solidFill>
                <a:latin typeface="+mj-lt"/>
              </a:rPr>
              <a:t>enhance</a:t>
            </a:r>
            <a:r>
              <a:rPr lang="en-US" sz="2600" b="1" dirty="0">
                <a:solidFill>
                  <a:srgbClr val="EC4142"/>
                </a:solidFill>
                <a:latin typeface="+mj-lt"/>
              </a:rPr>
              <a:t>, but not replace the clinical judgment.</a:t>
            </a:r>
          </a:p>
        </p:txBody>
      </p:sp>
    </p:spTree>
    <p:extLst>
      <p:ext uri="{BB962C8B-B14F-4D97-AF65-F5344CB8AC3E}">
        <p14:creationId xmlns:p14="http://schemas.microsoft.com/office/powerpoint/2010/main" val="19905783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Patient Cognitive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2CF5B-E530-4BB6-94DC-67CD8C2EB551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2622" y="1828800"/>
            <a:ext cx="10808208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000"/>
              </a:spcAft>
              <a:buFont typeface="Arial"/>
              <a:buNone/>
              <a:defRPr sz="4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0" indent="0" algn="l" defTabSz="457200" rtl="0" eaLnBrk="1" latinLnBrk="0" hangingPunct="1">
              <a:lnSpc>
                <a:spcPts val="2800"/>
              </a:lnSpc>
              <a:spcBef>
                <a:spcPts val="200"/>
              </a:spcBef>
              <a:spcAft>
                <a:spcPts val="1000"/>
              </a:spcAft>
              <a:buFont typeface="Arial"/>
              <a:buNone/>
              <a:defRPr sz="2400" b="1" i="0" kern="1200" cap="all" spc="15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0" indent="0" algn="l" defTabSz="4572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2600" b="0" i="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0" indent="0" algn="l" defTabSz="457200" rtl="0" eaLnBrk="1" latinLnBrk="0" hangingPunct="1">
              <a:lnSpc>
                <a:spcPts val="2200"/>
              </a:lnSpc>
              <a:spcBef>
                <a:spcPts val="200"/>
              </a:spcBef>
              <a:spcAft>
                <a:spcPts val="1000"/>
              </a:spcAft>
              <a:buFont typeface="Arial"/>
              <a:buNone/>
              <a:defRPr sz="1800" b="0" i="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8600" indent="-228600" algn="l" defTabSz="457200" rtl="0" eaLnBrk="1" latinLnBrk="0" hangingPunct="1">
              <a:lnSpc>
                <a:spcPts val="2200"/>
              </a:lnSpc>
              <a:spcBef>
                <a:spcPts val="200"/>
              </a:spcBef>
              <a:spcAft>
                <a:spcPts val="600"/>
              </a:spcAft>
              <a:buFont typeface="Wingdings" charset="2"/>
              <a:buChar char="§"/>
              <a:tabLst/>
              <a:defRPr sz="1800" b="0" i="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413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413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41300" indent="-2413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241300" indent="-2413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tabLst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algn="just">
              <a:lnSpc>
                <a:spcPts val="3200"/>
              </a:lnSpc>
              <a:spcAft>
                <a:spcPts val="1200"/>
              </a:spcAft>
            </a:pP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Now that you know how to use the BCAT® Test System, would you like to learn how to improve memory and cognition of your patients?</a:t>
            </a:r>
          </a:p>
          <a:p>
            <a:pPr algn="just">
              <a:lnSpc>
                <a:spcPts val="3200"/>
              </a:lnSpc>
              <a:spcAft>
                <a:spcPts val="1200"/>
              </a:spcAft>
            </a:pPr>
            <a:endParaRPr 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Check out the BCAT® education modules to learn more about The BCAT® Intervention programs including: the BCAT® Working Memory Exercise Books, the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MemPics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® book series, online BCAT® Brain Rehabilitation Modules, and the ENRICH® program.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ts val="3000"/>
              </a:lnSpc>
            </a:pP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3546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 – Mansbach Health Tools, LLC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79496" y="1941259"/>
            <a:ext cx="9602281" cy="3444813"/>
          </a:xfrm>
        </p:spPr>
        <p:txBody>
          <a:bodyPr numCol="2" spcCol="347472" anchor="ctr"/>
          <a:lstStyle/>
          <a:p>
            <a:pPr algn="ctr">
              <a:lnSpc>
                <a:spcPts val="3600"/>
              </a:lnSpc>
            </a:pPr>
            <a:r>
              <a:rPr lang="en-US" dirty="0">
                <a:solidFill>
                  <a:srgbClr val="F0F8FB"/>
                </a:solidFill>
                <a:latin typeface="+mn-lt"/>
              </a:rPr>
              <a:t>info@thebcat.com</a:t>
            </a:r>
          </a:p>
          <a:p>
            <a:pPr algn="ctr">
              <a:lnSpc>
                <a:spcPts val="3600"/>
              </a:lnSpc>
              <a:spcAft>
                <a:spcPts val="800"/>
              </a:spcAft>
            </a:pPr>
            <a:r>
              <a:rPr lang="en-US" dirty="0">
                <a:latin typeface="+mn-lt"/>
              </a:rPr>
              <a:t>The BCAT®</a:t>
            </a:r>
          </a:p>
          <a:p>
            <a:pPr algn="ctr">
              <a:lnSpc>
                <a:spcPts val="3600"/>
              </a:lnSpc>
              <a:spcAft>
                <a:spcPts val="800"/>
              </a:spcAft>
            </a:pPr>
            <a:r>
              <a:rPr lang="en-US" dirty="0">
                <a:latin typeface="+mn-lt"/>
              </a:rPr>
              <a:t>Mansbach Health Tools, LLC</a:t>
            </a:r>
          </a:p>
          <a:p>
            <a:pPr algn="ctr">
              <a:lnSpc>
                <a:spcPts val="3600"/>
              </a:lnSpc>
              <a:spcAft>
                <a:spcPts val="800"/>
              </a:spcAft>
            </a:pPr>
            <a:r>
              <a:rPr lang="en-US" dirty="0">
                <a:latin typeface="+mn-lt"/>
              </a:rPr>
              <a:t>PO Box 307 </a:t>
            </a:r>
          </a:p>
          <a:p>
            <a:pPr algn="ctr">
              <a:lnSpc>
                <a:spcPts val="3600"/>
              </a:lnSpc>
              <a:spcAft>
                <a:spcPts val="800"/>
              </a:spcAft>
            </a:pPr>
            <a:r>
              <a:rPr lang="en-US" dirty="0">
                <a:latin typeface="+mn-lt"/>
              </a:rPr>
              <a:t>Simpsonville, MD 21150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/>
        </p:nvSpPr>
        <p:spPr>
          <a:xfrm>
            <a:off x="4754563" y="1584387"/>
            <a:ext cx="1514475" cy="118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3A900-F301-44AC-9BED-CBD1AA4773A9}"/>
              </a:ext>
            </a:extLst>
          </p:cNvPr>
          <p:cNvSpPr/>
          <p:nvPr/>
        </p:nvSpPr>
        <p:spPr>
          <a:xfrm>
            <a:off x="6269038" y="1584387"/>
            <a:ext cx="1514475" cy="118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93217-5F02-4AC1-972A-B367493293B8}"/>
              </a:ext>
            </a:extLst>
          </p:cNvPr>
          <p:cNvSpPr/>
          <p:nvPr/>
        </p:nvSpPr>
        <p:spPr>
          <a:xfrm>
            <a:off x="7720398" y="1584385"/>
            <a:ext cx="1514475" cy="118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132DE-E7F8-4D51-AF99-7E687D9B523E}"/>
              </a:ext>
            </a:extLst>
          </p:cNvPr>
          <p:cNvSpPr/>
          <p:nvPr/>
        </p:nvSpPr>
        <p:spPr>
          <a:xfrm>
            <a:off x="3240088" y="1584386"/>
            <a:ext cx="1514475" cy="118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Three Cognitive Stages (continued)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b="1" dirty="0"/>
              <a:t>Dementia</a:t>
            </a:r>
            <a:r>
              <a:rPr lang="en-US" sz="2600" dirty="0"/>
              <a:t>—a matter of degree</a:t>
            </a:r>
          </a:p>
          <a:p>
            <a:pPr marL="9144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cap="none" dirty="0"/>
              <a:t>ALWAYS progressive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b="0" cap="none" dirty="0"/>
              <a:t>Affects cognition, mood, behavior, and function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b="0" cap="none" dirty="0"/>
              <a:t>Multiple causes</a:t>
            </a:r>
          </a:p>
          <a:p>
            <a:pPr marL="457200"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31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b="1" dirty="0"/>
              <a:t>Neuro-physiology</a:t>
            </a:r>
          </a:p>
        </p:txBody>
      </p:sp>
    </p:spTree>
    <p:extLst>
      <p:ext uri="{BB962C8B-B14F-4D97-AF65-F5344CB8AC3E}">
        <p14:creationId xmlns:p14="http://schemas.microsoft.com/office/powerpoint/2010/main" val="321119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Basic Brain Structures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76075-BAFA-8B42-B95C-19624FDCE7DE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 BCAT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8D716E-EEDD-2A40-9390-E8E31A34652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2625" y="1828800"/>
            <a:ext cx="10810875" cy="4219073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Neocortex (cortex)—executive or “higher cortical functions”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Limbic system—“emotional brain” and “memory starter”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Cerebellum—motor control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Brain stem—basic involuntary functions (breathing, heart rate, and blood pressure)</a:t>
            </a:r>
          </a:p>
        </p:txBody>
      </p:sp>
    </p:spTree>
    <p:extLst>
      <p:ext uri="{BB962C8B-B14F-4D97-AF65-F5344CB8AC3E}">
        <p14:creationId xmlns:p14="http://schemas.microsoft.com/office/powerpoint/2010/main" val="143472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AT Color Palette 2">
      <a:dk1>
        <a:srgbClr val="000000"/>
      </a:dk1>
      <a:lt1>
        <a:srgbClr val="FFFFFF"/>
      </a:lt1>
      <a:dk2>
        <a:srgbClr val="EC4142"/>
      </a:dk2>
      <a:lt2>
        <a:srgbClr val="1178B9"/>
      </a:lt2>
      <a:accent1>
        <a:srgbClr val="A0DAE8"/>
      </a:accent1>
      <a:accent2>
        <a:srgbClr val="BCE1DE"/>
      </a:accent2>
      <a:accent3>
        <a:srgbClr val="CDDBE1"/>
      </a:accent3>
      <a:accent4>
        <a:srgbClr val="AAB3BD"/>
      </a:accent4>
      <a:accent5>
        <a:srgbClr val="8B959F"/>
      </a:accent5>
      <a:accent6>
        <a:srgbClr val="505964"/>
      </a:accent6>
      <a:hlink>
        <a:srgbClr val="1178B9"/>
      </a:hlink>
      <a:folHlink>
        <a:srgbClr val="EC4142"/>
      </a:folHlink>
    </a:clrScheme>
    <a:fontScheme name="BCAT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LG_BCAT_DeckTemplate_20170905_Draft1" id="{AD060EF7-7C6A-8F4F-8930-5D2BF2855BF1}" vid="{1EE3A6E5-BFEE-CE4A-BBEA-9B310D7B19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7EC67A-AEA2-44F7-A07F-0045CF4E13CD}">
  <we:reference id="wa104381063" version="1.0.0.0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HLG_BCAT_DeckTemplate_20170905_Draft1</Template>
  <TotalTime>1364</TotalTime>
  <Words>1916</Words>
  <Application>Microsoft Office PowerPoint</Application>
  <PresentationFormat>Widescreen</PresentationFormat>
  <Paragraphs>394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Prevalence of Cognitive Impairment</vt:lpstr>
      <vt:lpstr>Common Negative Outcomes of Cognitive    Misdiagnosis  </vt:lpstr>
      <vt:lpstr>The Cognitive Continuum</vt:lpstr>
      <vt:lpstr>The Three Cognitive Stages</vt:lpstr>
      <vt:lpstr>The Three Cognitive Stages (continued)</vt:lpstr>
      <vt:lpstr>PowerPoint Presentation</vt:lpstr>
      <vt:lpstr>Basic Brain Structures</vt:lpstr>
      <vt:lpstr>Basic Brain Structures: Neocortex</vt:lpstr>
      <vt:lpstr>Basic Brain Structures:  Neocortex</vt:lpstr>
      <vt:lpstr>Basic Brain Structures:  Limbic System</vt:lpstr>
      <vt:lpstr>PowerPoint Presentation</vt:lpstr>
      <vt:lpstr>Background on Cognition &amp; Assessment</vt:lpstr>
      <vt:lpstr>Commonly Used Cognitive Screening Tools</vt:lpstr>
      <vt:lpstr>The BCAT® Test System</vt:lpstr>
      <vt:lpstr>The BCAT® Test System – The Six Tests</vt:lpstr>
      <vt:lpstr>The BCAT® Test System – The Six Tests</vt:lpstr>
      <vt:lpstr>PowerPoint Presentation</vt:lpstr>
      <vt:lpstr>The Brief Cognitive Assessment Tool (BCAT®)</vt:lpstr>
      <vt:lpstr>The Brief Cognitive Assessment Tool (BCAT®)</vt:lpstr>
      <vt:lpstr>BCAT® Item Detail</vt:lpstr>
      <vt:lpstr>BCAT® Item Detail</vt:lpstr>
      <vt:lpstr>BCAT® Item Detail</vt:lpstr>
      <vt:lpstr>BCAT® Item Detail</vt:lpstr>
      <vt:lpstr>BCAT® Item Detail</vt:lpstr>
      <vt:lpstr>PowerPoint Presentation</vt:lpstr>
      <vt:lpstr>The BCAT® Short Form (BCAT®-SF)</vt:lpstr>
      <vt:lpstr>The BCAT® Short Form (BCAT®-SF)</vt:lpstr>
      <vt:lpstr>The BCAT® Short Form (BCAT®-SF)</vt:lpstr>
      <vt:lpstr>The BCAT® Short Form (BCAT®-SF)—Item Detail</vt:lpstr>
      <vt:lpstr>The BCAT® Short Form (BCAT®-SF)—Item Detail</vt:lpstr>
      <vt:lpstr>The BCAT® Short Form (BCAT®-SF)—Item Detail</vt:lpstr>
      <vt:lpstr>The BCAT® Short Form (BCAT®-SF)—Item Detail</vt:lpstr>
      <vt:lpstr>The BCAT® Short Form (BCAT®-SF)—Item Detail</vt:lpstr>
      <vt:lpstr>PowerPoint Presentation</vt:lpstr>
      <vt:lpstr>The Kitchen Picture Test (KPT®) of Judgment</vt:lpstr>
      <vt:lpstr>The Kitchen Picture Test (KPT®) of Judgment</vt:lpstr>
      <vt:lpstr>The Kitchen Picture Test (KPT®) of Judgment</vt:lpstr>
      <vt:lpstr>The Kitchen Picture Test (KPT®) – Item Detail</vt:lpstr>
      <vt:lpstr>The Kitchen Picture Test (KPT®) – Item Detail</vt:lpstr>
      <vt:lpstr>The Kitchen Picture Test (KPT®) – Item Detail</vt:lpstr>
      <vt:lpstr>PowerPoint Presentation</vt:lpstr>
      <vt:lpstr>The Brief Anxiety and Depression Scale (BADS®)</vt:lpstr>
      <vt:lpstr>The Brief Anxiety and Depression Scale (BADS®)</vt:lpstr>
      <vt:lpstr>The Brief Anxiety and Depression Scale (BADS®)</vt:lpstr>
      <vt:lpstr>The Brief Anxiety and Depression Scale (BADS®)</vt:lpstr>
      <vt:lpstr>The BADS® – Item Detail</vt:lpstr>
      <vt:lpstr>The BADS® – Item Detail</vt:lpstr>
      <vt:lpstr>PowerPoint Presentation</vt:lpstr>
      <vt:lpstr>The Verbal Test of Practical Judgment (VPJ®)</vt:lpstr>
      <vt:lpstr>The Verbal Test of Practical Judgment (VPJ®)</vt:lpstr>
      <vt:lpstr>The Verbal Test of Practical Judgment (VPJ®)</vt:lpstr>
      <vt:lpstr>The VPJ® – Item Detail</vt:lpstr>
      <vt:lpstr>The VPJ® – Item Detail</vt:lpstr>
      <vt:lpstr>The VPJ® – Item Detail</vt:lpstr>
      <vt:lpstr>The VPJ® – Item Detail</vt:lpstr>
      <vt:lpstr>The VPJ® – Item Detail</vt:lpstr>
      <vt:lpstr>PowerPoint Presentation</vt:lpstr>
      <vt:lpstr>The BCIS® for Severe Impairment</vt:lpstr>
      <vt:lpstr>The BCIS® for Severe Impairment</vt:lpstr>
      <vt:lpstr>The BCIS® for Severe Impairment</vt:lpstr>
      <vt:lpstr>The BCIS® for Severe Impairment</vt:lpstr>
      <vt:lpstr>The BCIS® for Severe Impairment</vt:lpstr>
      <vt:lpstr>PowerPoint Presentation</vt:lpstr>
      <vt:lpstr>Advantages of Online Test Reports </vt:lpstr>
      <vt:lpstr>Improve Patient Cognitive Function</vt:lpstr>
      <vt:lpstr>Contact Us – Mansbach Health Tools, LLC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 Morawska</dc:creator>
  <cp:lastModifiedBy>Kristen Clark</cp:lastModifiedBy>
  <cp:revision>88</cp:revision>
  <cp:lastPrinted>2019-07-05T14:58:11Z</cp:lastPrinted>
  <dcterms:created xsi:type="dcterms:W3CDTF">2017-09-08T16:05:58Z</dcterms:created>
  <dcterms:modified xsi:type="dcterms:W3CDTF">2019-07-05T19:25:22Z</dcterms:modified>
</cp:coreProperties>
</file>